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72" r:id="rId4"/>
    <p:sldId id="289" r:id="rId5"/>
    <p:sldId id="290" r:id="rId6"/>
    <p:sldId id="291" r:id="rId7"/>
    <p:sldId id="292" r:id="rId8"/>
    <p:sldId id="271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29" autoAdjust="0"/>
    <p:restoredTop sz="94660"/>
  </p:normalViewPr>
  <p:slideViewPr>
    <p:cSldViewPr snapToGrid="0">
      <p:cViewPr>
        <p:scale>
          <a:sx n="70" d="100"/>
          <a:sy n="70" d="100"/>
        </p:scale>
        <p:origin x="4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2A06638-9673-4185-BB5C-A32C140DA216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B7F4AD-1BCC-48E5-8533-B5D5747A8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phet.colorado.edu/en/simulation/build-an-at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</a:t>
            </a:r>
            <a:r>
              <a:rPr lang="en-US" dirty="0" smtClean="0"/>
              <a:t>– Jan 6, 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42597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Challenge-</a:t>
            </a:r>
          </a:p>
          <a:p>
            <a:pPr lvl="1"/>
            <a:r>
              <a:rPr lang="en-US" b="1" dirty="0" smtClean="0"/>
              <a:t>Determine the number of a) protons, b) neutrons and c) electrons present in an atom of Copper – 65. Then state the d) atomic number and the e) mass number.</a:t>
            </a:r>
            <a:endParaRPr lang="en-US" b="1" dirty="0"/>
          </a:p>
          <a:p>
            <a:r>
              <a:rPr lang="en-US" b="1" dirty="0" smtClean="0"/>
              <a:t>Objective </a:t>
            </a:r>
            <a:r>
              <a:rPr lang="en-US" b="1" dirty="0" smtClean="0"/>
              <a:t>–</a:t>
            </a:r>
            <a:endParaRPr lang="en-US" b="1" dirty="0" smtClean="0"/>
          </a:p>
          <a:p>
            <a:pPr lvl="1"/>
            <a:r>
              <a:rPr lang="en-US" b="1" dirty="0" smtClean="0"/>
              <a:t>Atomic Structure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Get out your colored periodic table. You will need it today. New ones are available if you need.</a:t>
            </a: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lvl="1"/>
            <a:endParaRPr lang="en-US" b="1" dirty="0"/>
          </a:p>
          <a:p>
            <a:pPr marL="0" indent="0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07995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</a:t>
            </a:r>
            <a:r>
              <a:rPr lang="en-US" dirty="0"/>
              <a:t>Jan 6, 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5053822" cy="3416301"/>
          </a:xfrm>
        </p:spPr>
        <p:txBody>
          <a:bodyPr>
            <a:normAutofit/>
          </a:bodyPr>
          <a:lstStyle/>
          <a:p>
            <a:r>
              <a:rPr lang="en-US" b="1" dirty="0" smtClean="0"/>
              <a:t>Objective </a:t>
            </a:r>
            <a:r>
              <a:rPr lang="en-US" b="1" dirty="0" smtClean="0"/>
              <a:t>–Atomic </a:t>
            </a:r>
            <a:r>
              <a:rPr lang="en-US" b="1" dirty="0" smtClean="0"/>
              <a:t>Structure / Bohr Model</a:t>
            </a:r>
          </a:p>
          <a:p>
            <a:r>
              <a:rPr lang="en-US" b="1" dirty="0" smtClean="0"/>
              <a:t>Assignment</a:t>
            </a:r>
            <a:r>
              <a:rPr lang="en-US" b="1" dirty="0"/>
              <a:t>: </a:t>
            </a:r>
            <a:r>
              <a:rPr lang="en-US" b="1" dirty="0" smtClean="0"/>
              <a:t>Bohr Model Worksheet</a:t>
            </a:r>
          </a:p>
          <a:p>
            <a:pPr lvl="1"/>
            <a:endParaRPr lang="en-US" b="1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Agenda</a:t>
            </a:r>
          </a:p>
          <a:p>
            <a:pPr lvl="1"/>
            <a:r>
              <a:rPr lang="en-US" b="1" dirty="0" smtClean="0"/>
              <a:t>Atomic </a:t>
            </a:r>
            <a:r>
              <a:rPr lang="en-US" b="1" dirty="0" smtClean="0"/>
              <a:t>Structure overview</a:t>
            </a:r>
          </a:p>
          <a:p>
            <a:pPr lvl="1"/>
            <a:r>
              <a:rPr lang="en-US" b="1" dirty="0" smtClean="0"/>
              <a:t>Bohr </a:t>
            </a:r>
            <a:r>
              <a:rPr lang="en-US" b="1" dirty="0" smtClean="0"/>
              <a:t>Model</a:t>
            </a:r>
          </a:p>
          <a:p>
            <a:pPr lvl="1"/>
            <a:r>
              <a:rPr lang="en-US" b="1" dirty="0" smtClean="0"/>
              <a:t>Valence and Core electrons</a:t>
            </a:r>
            <a:endParaRPr lang="en-US" b="1" dirty="0" smtClean="0"/>
          </a:p>
          <a:p>
            <a:pPr lvl="1"/>
            <a:endParaRPr lang="en-US" b="1" dirty="0" smtClean="0"/>
          </a:p>
          <a:p>
            <a:pPr lvl="1"/>
            <a:endParaRPr lang="en-US" b="1" dirty="0" smtClean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5986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Atomic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6863631" cy="3416300"/>
          </a:xfrm>
        </p:spPr>
        <p:txBody>
          <a:bodyPr/>
          <a:lstStyle/>
          <a:p>
            <a:r>
              <a:rPr lang="en-US" b="1" dirty="0" smtClean="0"/>
              <a:t>Recall the Nuclear model and where subatomic particles are located </a:t>
            </a:r>
          </a:p>
          <a:p>
            <a:r>
              <a:rPr lang="en-US" b="1" dirty="0" smtClean="0"/>
              <a:t>Recall the Bohr model that </a:t>
            </a:r>
            <a:r>
              <a:rPr lang="en-US" b="1" u="sng" dirty="0" smtClean="0"/>
              <a:t>uses quantized orbits</a:t>
            </a:r>
          </a:p>
          <a:p>
            <a:r>
              <a:rPr lang="en-US" b="1" dirty="0" smtClean="0"/>
              <a:t>Recall Quantum Mechanics that uses quantized orbitals </a:t>
            </a:r>
          </a:p>
          <a:p>
            <a:pPr lvl="1"/>
            <a:r>
              <a:rPr lang="en-US" b="1" dirty="0" smtClean="0"/>
              <a:t>Orbitals </a:t>
            </a:r>
            <a:r>
              <a:rPr lang="en-US" b="1" dirty="0"/>
              <a:t>that we draw represent a </a:t>
            </a:r>
            <a:r>
              <a:rPr lang="en-US" b="1" u="sng" dirty="0" smtClean="0"/>
              <a:t>95% probability </a:t>
            </a:r>
            <a:r>
              <a:rPr lang="en-US" b="1" u="sng" dirty="0"/>
              <a:t>of finding an electron in that space</a:t>
            </a:r>
            <a:r>
              <a:rPr lang="en-US" b="1" dirty="0"/>
              <a:t>. </a:t>
            </a:r>
            <a:endParaRPr lang="en-US" b="1" dirty="0" smtClean="0"/>
          </a:p>
          <a:p>
            <a:pPr lvl="1"/>
            <a:r>
              <a:rPr lang="en-US" b="1" u="sng" dirty="0" smtClean="0"/>
              <a:t>Any single orbital can contain up to two electrons </a:t>
            </a:r>
            <a:r>
              <a:rPr lang="en-US" b="1" dirty="0" smtClean="0"/>
              <a:t>(0, 1, or 2)</a:t>
            </a:r>
            <a:endParaRPr lang="en-US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3" descr="09_16_Figur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07"/>
          <a:stretch>
            <a:fillRect/>
          </a:stretch>
        </p:blipFill>
        <p:spPr bwMode="auto">
          <a:xfrm>
            <a:off x="1327870" y="5082504"/>
            <a:ext cx="1512836" cy="1600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09_17_Figur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170"/>
          <a:stretch>
            <a:fillRect/>
          </a:stretch>
        </p:blipFill>
        <p:spPr bwMode="auto">
          <a:xfrm>
            <a:off x="3253887" y="5404535"/>
            <a:ext cx="1003882" cy="956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6" t="4575" r="16112" b="2808"/>
          <a:stretch/>
        </p:blipFill>
        <p:spPr>
          <a:xfrm>
            <a:off x="8677550" y="2971046"/>
            <a:ext cx="2898183" cy="2681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91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Bohr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6868169" cy="34163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Based on x ray spectra line data</a:t>
            </a:r>
          </a:p>
          <a:p>
            <a:r>
              <a:rPr lang="en-US" b="1" u="sng" dirty="0" smtClean="0"/>
              <a:t>Electrons located in nested shells located in specific quantized orbits</a:t>
            </a:r>
          </a:p>
          <a:p>
            <a:r>
              <a:rPr lang="en-US" b="1" u="sng" dirty="0" smtClean="0"/>
              <a:t>Shells given labels </a:t>
            </a:r>
            <a:r>
              <a:rPr lang="en-US" b="1" dirty="0" smtClean="0"/>
              <a:t>from </a:t>
            </a:r>
            <a:r>
              <a:rPr lang="en-US" b="1" dirty="0" err="1" smtClean="0"/>
              <a:t>Xray</a:t>
            </a:r>
            <a:r>
              <a:rPr lang="en-US" b="1" dirty="0" smtClean="0"/>
              <a:t> spectra: </a:t>
            </a:r>
            <a:r>
              <a:rPr lang="en-US" b="1" u="sng" dirty="0" smtClean="0"/>
              <a:t>K, L, M, N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Each </a:t>
            </a:r>
            <a:r>
              <a:rPr lang="en-US" b="1" u="sng" dirty="0" smtClean="0"/>
              <a:t>shell</a:t>
            </a:r>
            <a:r>
              <a:rPr lang="en-US" b="1" dirty="0" smtClean="0"/>
              <a:t> can </a:t>
            </a:r>
            <a:r>
              <a:rPr lang="en-US" b="1" u="sng" dirty="0" smtClean="0"/>
              <a:t>hold only a given number of electrons</a:t>
            </a:r>
            <a:r>
              <a:rPr lang="en-US" b="1" dirty="0" smtClean="0"/>
              <a:t>:</a:t>
            </a:r>
          </a:p>
          <a:p>
            <a:r>
              <a:rPr lang="en-US" b="1" dirty="0" smtClean="0"/>
              <a:t>K – 2 electrons    </a:t>
            </a:r>
          </a:p>
          <a:p>
            <a:r>
              <a:rPr lang="en-US" b="1" dirty="0" smtClean="0"/>
              <a:t>L – 8 electrons     </a:t>
            </a:r>
          </a:p>
          <a:p>
            <a:r>
              <a:rPr lang="en-US" b="1" dirty="0" smtClean="0"/>
              <a:t>M – </a:t>
            </a:r>
            <a:r>
              <a:rPr lang="en-US" b="1" dirty="0" smtClean="0"/>
              <a:t>8 /18 electrons (up to Ca it’s 8)</a:t>
            </a:r>
            <a:endParaRPr lang="en-US" b="1" dirty="0" smtClean="0"/>
          </a:p>
          <a:p>
            <a:r>
              <a:rPr lang="en-US" b="1" dirty="0" smtClean="0"/>
              <a:t>N – </a:t>
            </a:r>
            <a:r>
              <a:rPr lang="en-US" b="1" dirty="0" smtClean="0"/>
              <a:t>18 / 32 </a:t>
            </a:r>
            <a:r>
              <a:rPr lang="en-US" b="1" dirty="0" smtClean="0"/>
              <a:t>electrons  </a:t>
            </a:r>
            <a:r>
              <a:rPr lang="en-US" b="1" dirty="0" smtClean="0"/>
              <a:t>(up to </a:t>
            </a:r>
            <a:r>
              <a:rPr lang="en-US" b="1" dirty="0" err="1" smtClean="0"/>
              <a:t>Sr</a:t>
            </a:r>
            <a:r>
              <a:rPr lang="en-US" b="1" dirty="0" smtClean="0"/>
              <a:t> it’s 18)  </a:t>
            </a:r>
            <a:endParaRPr lang="en-US" b="1" dirty="0" smtClean="0"/>
          </a:p>
          <a:p>
            <a:r>
              <a:rPr lang="en-US" b="1" dirty="0" smtClean="0"/>
              <a:t>The </a:t>
            </a:r>
            <a:r>
              <a:rPr lang="en-US" b="1" dirty="0" smtClean="0">
                <a:hlinkClick r:id="rId2"/>
              </a:rPr>
              <a:t>build an atom app </a:t>
            </a:r>
            <a:r>
              <a:rPr lang="en-US" b="1" dirty="0" smtClean="0"/>
              <a:t>used an unlabeled Bohr model.</a:t>
            </a:r>
            <a:endParaRPr lang="en-US" b="1" dirty="0"/>
          </a:p>
        </p:txBody>
      </p:sp>
      <p:pic>
        <p:nvPicPr>
          <p:cNvPr id="2050" name="Picture 2" descr="https://upload.wikimedia.org/wikipedia/commons/thumb/2/2c/Atome_bohr_couches_electroniques_KLM.svg/128px-Atome_bohr_couches_electroniques_KLM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6470" y="2603500"/>
            <a:ext cx="3457781" cy="3349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67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655614" cy="34163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Draw the Bohr model for the most abundant isotope of Phosphorus.</a:t>
            </a:r>
          </a:p>
          <a:p>
            <a:r>
              <a:rPr lang="en-US" b="1" dirty="0" smtClean="0"/>
              <a:t>Z = 			From </a:t>
            </a:r>
            <a:r>
              <a:rPr lang="en-US" b="1" u="sng" dirty="0" smtClean="0"/>
              <a:t>Periodic Table</a:t>
            </a:r>
          </a:p>
          <a:p>
            <a:r>
              <a:rPr lang="en-US" b="1" dirty="0" smtClean="0"/>
              <a:t>Gives #p and #e for neutral atom.</a:t>
            </a:r>
          </a:p>
          <a:p>
            <a:r>
              <a:rPr lang="en-US" b="1" dirty="0" smtClean="0"/>
              <a:t>Find most abundant isotope mass number, A =              on </a:t>
            </a:r>
            <a:r>
              <a:rPr lang="en-US" b="1" u="sng" dirty="0" smtClean="0"/>
              <a:t>list of abundances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Determine #n. 	A – Z </a:t>
            </a:r>
          </a:p>
          <a:p>
            <a:r>
              <a:rPr lang="en-US" b="1" dirty="0" smtClean="0"/>
              <a:t>Draw a nucleus for the neutrons and protons. Label.</a:t>
            </a:r>
          </a:p>
          <a:p>
            <a:r>
              <a:rPr lang="en-US" b="1" dirty="0" smtClean="0"/>
              <a:t>Draw a circle around the nucleus for K. Place up to 2 electrons on this orbit.</a:t>
            </a:r>
          </a:p>
          <a:p>
            <a:r>
              <a:rPr lang="en-US" b="1" dirty="0" smtClean="0"/>
              <a:t>Draw a circle around K for L. Place up to 8 electrons on this orbit.</a:t>
            </a:r>
          </a:p>
          <a:p>
            <a:r>
              <a:rPr lang="en-US" b="1" dirty="0" smtClean="0"/>
              <a:t>Continue with M and/or N with 18, and 32 electrons, until all electrons used.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4640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Valence </a:t>
            </a:r>
            <a:r>
              <a:rPr lang="en-US" dirty="0" smtClean="0"/>
              <a:t>Electrons / Core Electrons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154954" y="2603500"/>
            <a:ext cx="9817846" cy="3416300"/>
          </a:xfrm>
        </p:spPr>
        <p:txBody>
          <a:bodyPr>
            <a:noAutofit/>
          </a:bodyPr>
          <a:lstStyle/>
          <a:p>
            <a:r>
              <a:rPr lang="en-US" sz="2000" b="1" u="sng" dirty="0" smtClean="0"/>
              <a:t>Valence electrons </a:t>
            </a:r>
            <a:r>
              <a:rPr lang="en-US" sz="2000" b="1" dirty="0" smtClean="0"/>
              <a:t>located in </a:t>
            </a:r>
            <a:r>
              <a:rPr lang="en-US" sz="2000" b="1" u="sng" dirty="0" smtClean="0"/>
              <a:t>the shell</a:t>
            </a:r>
            <a:r>
              <a:rPr lang="en-US" sz="2000" b="1" dirty="0" smtClean="0"/>
              <a:t> with </a:t>
            </a:r>
            <a:r>
              <a:rPr lang="en-US" sz="2000" b="1" dirty="0" smtClean="0"/>
              <a:t>the highest </a:t>
            </a:r>
            <a:r>
              <a:rPr lang="en-US" sz="2000" b="1" dirty="0" smtClean="0"/>
              <a:t>energy level.  </a:t>
            </a:r>
            <a:r>
              <a:rPr lang="en-US" sz="2000" b="1" dirty="0" smtClean="0"/>
              <a:t>All other electrons are </a:t>
            </a:r>
            <a:r>
              <a:rPr lang="en-US" sz="2000" b="1" u="sng" dirty="0" smtClean="0"/>
              <a:t>core electrons</a:t>
            </a:r>
            <a:r>
              <a:rPr lang="en-US" sz="2000" b="1" dirty="0" smtClean="0"/>
              <a:t>.</a:t>
            </a:r>
          </a:p>
          <a:p>
            <a:r>
              <a:rPr lang="en-US" sz="2000" b="1" u="sng" dirty="0" smtClean="0"/>
              <a:t>#</a:t>
            </a:r>
            <a:r>
              <a:rPr lang="en-US" sz="2000" b="1" u="sng" dirty="0" smtClean="0"/>
              <a:t>Valence electrons </a:t>
            </a:r>
            <a:r>
              <a:rPr lang="en-US" sz="2000" b="1" u="sng" dirty="0"/>
              <a:t>v</a:t>
            </a:r>
            <a:r>
              <a:rPr lang="en-US" sz="2000" b="1" u="sng" dirty="0" smtClean="0"/>
              <a:t>aries </a:t>
            </a:r>
            <a:r>
              <a:rPr lang="en-US" sz="2000" b="1" u="sng" dirty="0" smtClean="0"/>
              <a:t>from 1 to 8  </a:t>
            </a:r>
            <a:r>
              <a:rPr lang="en-US" sz="2000" b="1" dirty="0" smtClean="0"/>
              <a:t>with a </a:t>
            </a:r>
            <a:r>
              <a:rPr lang="en-US" sz="2000" b="1" u="sng" dirty="0" smtClean="0"/>
              <a:t>completed octet</a:t>
            </a:r>
            <a:r>
              <a:rPr lang="en-US" sz="2000" b="1" dirty="0" smtClean="0"/>
              <a:t> most stable </a:t>
            </a:r>
          </a:p>
          <a:p>
            <a:r>
              <a:rPr lang="en-US" sz="2000" b="1" dirty="0" smtClean="0"/>
              <a:t>Ex: Mg </a:t>
            </a:r>
            <a:r>
              <a:rPr lang="en-US" sz="2000" b="1" baseline="30000" dirty="0" smtClean="0"/>
              <a:t>	</a:t>
            </a:r>
            <a:r>
              <a:rPr lang="en-US" sz="2000" b="1" dirty="0" smtClean="0"/>
              <a:t>Highest Energy</a:t>
            </a:r>
            <a:r>
              <a:rPr lang="en-US" sz="2000" b="1" dirty="0" smtClean="0"/>
              <a:t> </a:t>
            </a:r>
            <a:r>
              <a:rPr lang="en-US" sz="2000" b="1" dirty="0" smtClean="0"/>
              <a:t>= 3  	</a:t>
            </a:r>
            <a:r>
              <a:rPr lang="en-US" sz="2000" b="1" dirty="0" smtClean="0"/>
              <a:t>     2 </a:t>
            </a:r>
            <a:r>
              <a:rPr lang="en-US" sz="2000" b="1" dirty="0" smtClean="0"/>
              <a:t>valence electrons</a:t>
            </a:r>
          </a:p>
          <a:p>
            <a:r>
              <a:rPr lang="en-US" sz="2000" b="1" dirty="0" smtClean="0"/>
              <a:t>Ex</a:t>
            </a:r>
            <a:r>
              <a:rPr lang="en-US" sz="2000" b="1" dirty="0"/>
              <a:t>: C </a:t>
            </a:r>
            <a:r>
              <a:rPr lang="en-US" sz="2000" b="1" dirty="0" smtClean="0"/>
              <a:t>	</a:t>
            </a:r>
            <a:r>
              <a:rPr lang="en-US" sz="2000" b="1" dirty="0" smtClean="0"/>
              <a:t>Highest Energy = </a:t>
            </a:r>
            <a:r>
              <a:rPr lang="en-US" sz="2000" b="1" dirty="0" smtClean="0"/>
              <a:t>2		</a:t>
            </a:r>
            <a:r>
              <a:rPr lang="en-US" sz="2000" b="1" dirty="0" smtClean="0"/>
              <a:t>     4 </a:t>
            </a:r>
            <a:r>
              <a:rPr lang="en-US" sz="2000" b="1" dirty="0" smtClean="0"/>
              <a:t>valence electrons</a:t>
            </a:r>
          </a:p>
          <a:p>
            <a:r>
              <a:rPr lang="en-US" sz="2000" b="1" dirty="0" smtClean="0"/>
              <a:t>Number of valence electrons will always match the </a:t>
            </a:r>
            <a:r>
              <a:rPr lang="en-US" sz="2000" b="1" dirty="0" smtClean="0"/>
              <a:t>group A </a:t>
            </a:r>
            <a:r>
              <a:rPr lang="en-US" sz="2000" b="1" dirty="0" smtClean="0"/>
              <a:t>number. </a:t>
            </a:r>
            <a:endParaRPr lang="en-US" sz="2000" b="1" dirty="0" smtClean="0"/>
          </a:p>
          <a:p>
            <a:r>
              <a:rPr lang="en-US" sz="2000" b="1" u="sng" dirty="0" smtClean="0"/>
              <a:t>Atoms with the same number of valence electrons</a:t>
            </a:r>
            <a:r>
              <a:rPr lang="en-US" sz="2000" b="1" dirty="0" smtClean="0"/>
              <a:t>, that is, elements in the same A group, will have </a:t>
            </a:r>
            <a:r>
              <a:rPr lang="en-US" sz="2000" b="1" u="sng" dirty="0" smtClean="0"/>
              <a:t>similar reactivity</a:t>
            </a:r>
            <a:r>
              <a:rPr lang="en-US" sz="2000" b="1" dirty="0" smtClean="0"/>
              <a:t>.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20412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58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63" t="18530" r="19231" b="6783"/>
          <a:stretch/>
        </p:blipFill>
        <p:spPr bwMode="auto">
          <a:xfrm>
            <a:off x="2699921" y="297754"/>
            <a:ext cx="8967668" cy="651375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218939" y="592422"/>
            <a:ext cx="221433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Periods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1-7 Rows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Groups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Columns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1-18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1-8 A / B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= main group elements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Alkali metals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Alkaline earth metals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Transition metals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Other metals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Semimetals</a:t>
            </a:r>
          </a:p>
          <a:p>
            <a:pPr marL="285750" lvl="0" indent="-2857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Halogens</a:t>
            </a:r>
          </a:p>
          <a:p>
            <a:pPr marL="285750" lvl="0" indent="-2857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Noble gases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Nonmetals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Lanthanides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Actinides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Division line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93555" y="1627322"/>
            <a:ext cx="457200" cy="3394129"/>
          </a:xfrm>
          <a:prstGeom prst="rect">
            <a:avLst/>
          </a:prstGeom>
          <a:solidFill>
            <a:srgbClr val="993300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5036949" y="1844298"/>
            <a:ext cx="294468" cy="852406"/>
          </a:xfrm>
          <a:prstGeom prst="rect">
            <a:avLst/>
          </a:prstGeom>
          <a:solidFill>
            <a:srgbClr val="993300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3250755" y="1857564"/>
            <a:ext cx="457200" cy="3163887"/>
          </a:xfrm>
          <a:prstGeom prst="rect">
            <a:avLst/>
          </a:prstGeom>
          <a:solidFill>
            <a:srgbClr val="FFC000">
              <a:alpha val="5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5372756" y="1844299"/>
            <a:ext cx="377115" cy="852406"/>
          </a:xfrm>
          <a:prstGeom prst="rect">
            <a:avLst/>
          </a:prstGeom>
          <a:solidFill>
            <a:srgbClr val="FFC000">
              <a:alpha val="5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4184513" y="5517397"/>
            <a:ext cx="7268734" cy="493362"/>
          </a:xfrm>
          <a:prstGeom prst="rect">
            <a:avLst/>
          </a:prstGeom>
          <a:solidFill>
            <a:srgbClr val="689871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5743347" y="1854981"/>
            <a:ext cx="817330" cy="375960"/>
          </a:xfrm>
          <a:prstGeom prst="rect">
            <a:avLst/>
          </a:prstGeom>
          <a:solidFill>
            <a:srgbClr val="689871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4212929" y="6041753"/>
            <a:ext cx="7268734" cy="493362"/>
          </a:xfrm>
          <a:prstGeom prst="rect">
            <a:avLst/>
          </a:prstGeom>
          <a:solidFill>
            <a:srgbClr val="6B4845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5749871" y="2261934"/>
            <a:ext cx="810806" cy="419271"/>
          </a:xfrm>
          <a:prstGeom prst="rect">
            <a:avLst/>
          </a:prstGeom>
          <a:solidFill>
            <a:srgbClr val="6B4845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590339" y="1859796"/>
            <a:ext cx="347453" cy="836908"/>
          </a:xfrm>
          <a:prstGeom prst="rect">
            <a:avLst/>
          </a:prstGeom>
          <a:solidFill>
            <a:srgbClr val="92D050">
              <a:alpha val="5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11009608" y="1373193"/>
            <a:ext cx="443639" cy="3179685"/>
          </a:xfrm>
          <a:prstGeom prst="rect">
            <a:avLst/>
          </a:prstGeom>
          <a:solidFill>
            <a:srgbClr val="FC8604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7996778" y="1844298"/>
            <a:ext cx="345118" cy="836907"/>
          </a:xfrm>
          <a:prstGeom prst="rect">
            <a:avLst/>
          </a:prstGeom>
          <a:solidFill>
            <a:srgbClr val="FC8604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8603779" y="2442153"/>
            <a:ext cx="1925046" cy="2599433"/>
            <a:chOff x="8603779" y="2442152"/>
            <a:chExt cx="1925046" cy="2635446"/>
          </a:xfrm>
        </p:grpSpPr>
        <p:sp>
          <p:nvSpPr>
            <p:cNvPr id="87" name="Rectangle 86"/>
            <p:cNvSpPr/>
            <p:nvPr/>
          </p:nvSpPr>
          <p:spPr>
            <a:xfrm>
              <a:off x="8603779" y="2442152"/>
              <a:ext cx="457200" cy="2116655"/>
            </a:xfrm>
            <a:prstGeom prst="rect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9060038" y="3481138"/>
              <a:ext cx="490223" cy="1596460"/>
            </a:xfrm>
            <a:prstGeom prst="rect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9565362" y="3967565"/>
              <a:ext cx="490223" cy="613847"/>
            </a:xfrm>
            <a:prstGeom prst="rect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10038602" y="4007671"/>
              <a:ext cx="490223" cy="573741"/>
            </a:xfrm>
            <a:prstGeom prst="rect">
              <a:avLst/>
            </a:prstGeom>
            <a:solidFill>
              <a:srgbClr val="7030A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2" name="Rectangle 91"/>
          <p:cNvSpPr/>
          <p:nvPr/>
        </p:nvSpPr>
        <p:spPr>
          <a:xfrm>
            <a:off x="6969503" y="1870165"/>
            <a:ext cx="294501" cy="826539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603779" y="1870165"/>
            <a:ext cx="2389802" cy="2672467"/>
            <a:chOff x="8603779" y="1870165"/>
            <a:chExt cx="2389802" cy="2672467"/>
          </a:xfrm>
        </p:grpSpPr>
        <p:sp>
          <p:nvSpPr>
            <p:cNvPr id="94" name="Rectangle 93"/>
            <p:cNvSpPr/>
            <p:nvPr/>
          </p:nvSpPr>
          <p:spPr>
            <a:xfrm>
              <a:off x="8603779" y="1870165"/>
              <a:ext cx="481739" cy="569265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9060038" y="2425894"/>
              <a:ext cx="481739" cy="102425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9549320" y="2928363"/>
              <a:ext cx="481739" cy="102425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10038757" y="3448509"/>
              <a:ext cx="481739" cy="559162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10511842" y="3983470"/>
              <a:ext cx="481739" cy="559162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9" name="Rectangle 98"/>
          <p:cNvSpPr/>
          <p:nvPr/>
        </p:nvSpPr>
        <p:spPr>
          <a:xfrm>
            <a:off x="7320942" y="1627322"/>
            <a:ext cx="320663" cy="1069382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10511841" y="1627322"/>
            <a:ext cx="481739" cy="2356147"/>
          </a:xfrm>
          <a:prstGeom prst="rect">
            <a:avLst/>
          </a:prstGeom>
          <a:solidFill>
            <a:srgbClr val="00B4B0">
              <a:alpha val="4980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1" name="Group 100"/>
          <p:cNvGrpSpPr/>
          <p:nvPr/>
        </p:nvGrpSpPr>
        <p:grpSpPr>
          <a:xfrm>
            <a:off x="8598521" y="1870809"/>
            <a:ext cx="2395059" cy="2682069"/>
            <a:chOff x="8887263" y="1266093"/>
            <a:chExt cx="2455988" cy="3328187"/>
          </a:xfrm>
        </p:grpSpPr>
        <p:grpSp>
          <p:nvGrpSpPr>
            <p:cNvPr id="102" name="Group 101"/>
            <p:cNvGrpSpPr/>
            <p:nvPr/>
          </p:nvGrpSpPr>
          <p:grpSpPr>
            <a:xfrm>
              <a:off x="8887263" y="1266093"/>
              <a:ext cx="481820" cy="664701"/>
              <a:chOff x="8876714" y="1266093"/>
              <a:chExt cx="481820" cy="664701"/>
            </a:xfrm>
          </p:grpSpPr>
          <p:cxnSp>
            <p:nvCxnSpPr>
              <p:cNvPr id="115" name="Straight Connector 114"/>
              <p:cNvCxnSpPr/>
              <p:nvPr/>
            </p:nvCxnSpPr>
            <p:spPr>
              <a:xfrm>
                <a:off x="8876714" y="1266093"/>
                <a:ext cx="0" cy="658839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flipH="1">
                <a:off x="8876714" y="1930794"/>
                <a:ext cx="481820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03" name="Group 102"/>
            <p:cNvGrpSpPr/>
            <p:nvPr/>
          </p:nvGrpSpPr>
          <p:grpSpPr>
            <a:xfrm>
              <a:off x="9377289" y="1939001"/>
              <a:ext cx="481820" cy="664701"/>
              <a:chOff x="8876714" y="1266093"/>
              <a:chExt cx="481820" cy="664701"/>
            </a:xfrm>
          </p:grpSpPr>
          <p:cxnSp>
            <p:nvCxnSpPr>
              <p:cNvPr id="113" name="Straight Connector 112"/>
              <p:cNvCxnSpPr/>
              <p:nvPr/>
            </p:nvCxnSpPr>
            <p:spPr>
              <a:xfrm>
                <a:off x="8876714" y="1266093"/>
                <a:ext cx="0" cy="658839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flipH="1">
                <a:off x="8876714" y="1930794"/>
                <a:ext cx="481820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04" name="Group 103"/>
            <p:cNvGrpSpPr/>
            <p:nvPr/>
          </p:nvGrpSpPr>
          <p:grpSpPr>
            <a:xfrm>
              <a:off x="9856765" y="2583769"/>
              <a:ext cx="481820" cy="664701"/>
              <a:chOff x="8876714" y="1266093"/>
              <a:chExt cx="481820" cy="664701"/>
            </a:xfrm>
          </p:grpSpPr>
          <p:cxnSp>
            <p:nvCxnSpPr>
              <p:cNvPr id="111" name="Straight Connector 110"/>
              <p:cNvCxnSpPr/>
              <p:nvPr/>
            </p:nvCxnSpPr>
            <p:spPr>
              <a:xfrm>
                <a:off x="8876714" y="1266093"/>
                <a:ext cx="0" cy="658839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flipH="1">
                <a:off x="8876714" y="1930794"/>
                <a:ext cx="481820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05" name="Group 104"/>
            <p:cNvGrpSpPr/>
            <p:nvPr/>
          </p:nvGrpSpPr>
          <p:grpSpPr>
            <a:xfrm>
              <a:off x="10332723" y="3270742"/>
              <a:ext cx="481820" cy="664701"/>
              <a:chOff x="8876714" y="1266093"/>
              <a:chExt cx="481820" cy="664701"/>
            </a:xfrm>
          </p:grpSpPr>
          <p:cxnSp>
            <p:nvCxnSpPr>
              <p:cNvPr id="109" name="Straight Connector 108"/>
              <p:cNvCxnSpPr/>
              <p:nvPr/>
            </p:nvCxnSpPr>
            <p:spPr>
              <a:xfrm>
                <a:off x="8876714" y="1266093"/>
                <a:ext cx="0" cy="658839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flipH="1">
                <a:off x="8876714" y="1930794"/>
                <a:ext cx="481820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06" name="Group 105"/>
            <p:cNvGrpSpPr/>
            <p:nvPr/>
          </p:nvGrpSpPr>
          <p:grpSpPr>
            <a:xfrm>
              <a:off x="10861431" y="3929579"/>
              <a:ext cx="481820" cy="664701"/>
              <a:chOff x="8876714" y="1266093"/>
              <a:chExt cx="481820" cy="664701"/>
            </a:xfrm>
          </p:grpSpPr>
          <p:cxnSp>
            <p:nvCxnSpPr>
              <p:cNvPr id="107" name="Straight Connector 106"/>
              <p:cNvCxnSpPr/>
              <p:nvPr/>
            </p:nvCxnSpPr>
            <p:spPr>
              <a:xfrm>
                <a:off x="8876714" y="1266093"/>
                <a:ext cx="0" cy="658839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flipH="1">
                <a:off x="8876714" y="1930794"/>
                <a:ext cx="481820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4"/>
          <p:cNvGrpSpPr/>
          <p:nvPr/>
        </p:nvGrpSpPr>
        <p:grpSpPr>
          <a:xfrm>
            <a:off x="3707955" y="2946144"/>
            <a:ext cx="4879193" cy="2051636"/>
            <a:chOff x="3707955" y="2946144"/>
            <a:chExt cx="4879193" cy="2051636"/>
          </a:xfrm>
        </p:grpSpPr>
        <p:sp>
          <p:nvSpPr>
            <p:cNvPr id="82" name="Rectangle 81"/>
            <p:cNvSpPr/>
            <p:nvPr/>
          </p:nvSpPr>
          <p:spPr>
            <a:xfrm>
              <a:off x="4245013" y="2946145"/>
              <a:ext cx="4342135" cy="1596487"/>
            </a:xfrm>
            <a:prstGeom prst="rect">
              <a:avLst/>
            </a:prstGeom>
            <a:solidFill>
              <a:srgbClr val="92D050">
                <a:alpha val="5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707955" y="2946144"/>
              <a:ext cx="504974" cy="1021421"/>
            </a:xfrm>
            <a:prstGeom prst="rect">
              <a:avLst/>
            </a:prstGeom>
            <a:solidFill>
              <a:srgbClr val="92D050">
                <a:alpha val="5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184513" y="4557584"/>
              <a:ext cx="2421869" cy="440196"/>
            </a:xfrm>
            <a:prstGeom prst="rect">
              <a:avLst/>
            </a:prstGeom>
            <a:solidFill>
              <a:srgbClr val="92D050">
                <a:alpha val="5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8100171" y="4523874"/>
              <a:ext cx="439442" cy="473906"/>
            </a:xfrm>
            <a:prstGeom prst="rect">
              <a:avLst/>
            </a:prstGeom>
            <a:solidFill>
              <a:srgbClr val="92D050">
                <a:alpha val="5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2" name="Rectangle 121"/>
          <p:cNvSpPr/>
          <p:nvPr/>
        </p:nvSpPr>
        <p:spPr>
          <a:xfrm>
            <a:off x="7672334" y="1879686"/>
            <a:ext cx="302267" cy="817018"/>
          </a:xfrm>
          <a:prstGeom prst="rect">
            <a:avLst/>
          </a:prstGeom>
          <a:solidFill>
            <a:srgbClr val="042604">
              <a:alpha val="4980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771248" y="1367542"/>
            <a:ext cx="7723372" cy="2096071"/>
            <a:chOff x="2771248" y="1367542"/>
            <a:chExt cx="7723372" cy="2096071"/>
          </a:xfrm>
        </p:grpSpPr>
        <p:grpSp>
          <p:nvGrpSpPr>
            <p:cNvPr id="18" name="Group 17"/>
            <p:cNvGrpSpPr/>
            <p:nvPr/>
          </p:nvGrpSpPr>
          <p:grpSpPr>
            <a:xfrm>
              <a:off x="9090775" y="1870165"/>
              <a:ext cx="1403845" cy="1593448"/>
              <a:chOff x="9090775" y="1870165"/>
              <a:chExt cx="1403845" cy="1593448"/>
            </a:xfrm>
          </p:grpSpPr>
          <p:sp>
            <p:nvSpPr>
              <p:cNvPr id="119" name="Rectangle 118"/>
              <p:cNvSpPr/>
              <p:nvPr/>
            </p:nvSpPr>
            <p:spPr>
              <a:xfrm>
                <a:off x="10037423" y="1870165"/>
                <a:ext cx="457197" cy="1593448"/>
              </a:xfrm>
              <a:prstGeom prst="rect">
                <a:avLst/>
              </a:prstGeom>
              <a:solidFill>
                <a:srgbClr val="042604">
                  <a:alpha val="49804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9563954" y="1893693"/>
                <a:ext cx="457197" cy="1065044"/>
              </a:xfrm>
              <a:prstGeom prst="rect">
                <a:avLst/>
              </a:prstGeom>
              <a:solidFill>
                <a:srgbClr val="042604">
                  <a:alpha val="49804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9090775" y="1890365"/>
                <a:ext cx="457197" cy="513180"/>
              </a:xfrm>
              <a:prstGeom prst="rect">
                <a:avLst/>
              </a:prstGeom>
              <a:solidFill>
                <a:srgbClr val="042604">
                  <a:alpha val="49804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23" name="Rectangle 122"/>
            <p:cNvSpPr/>
            <p:nvPr/>
          </p:nvSpPr>
          <p:spPr>
            <a:xfrm>
              <a:off x="2771248" y="1367542"/>
              <a:ext cx="479507" cy="275822"/>
            </a:xfrm>
            <a:prstGeom prst="rect">
              <a:avLst/>
            </a:prstGeom>
            <a:solidFill>
              <a:srgbClr val="042604">
                <a:alpha val="49804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802246" y="836753"/>
            <a:ext cx="8741273" cy="369332"/>
            <a:chOff x="2879736" y="836753"/>
            <a:chExt cx="8741273" cy="369332"/>
          </a:xfrm>
        </p:grpSpPr>
        <p:sp>
          <p:nvSpPr>
            <p:cNvPr id="7" name="TextBox 6"/>
            <p:cNvSpPr txBox="1"/>
            <p:nvPr/>
          </p:nvSpPr>
          <p:spPr>
            <a:xfrm>
              <a:off x="2879736" y="836753"/>
              <a:ext cx="517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</a:t>
              </a:r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3369018" y="836753"/>
              <a:ext cx="517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2A</a:t>
              </a:r>
              <a:endParaRPr lang="en-US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8690967" y="836753"/>
              <a:ext cx="2930042" cy="369332"/>
              <a:chOff x="8582479" y="836753"/>
              <a:chExt cx="2930042" cy="369332"/>
            </a:xfrm>
          </p:grpSpPr>
          <p:sp>
            <p:nvSpPr>
              <p:cNvPr id="125" name="TextBox 124"/>
              <p:cNvSpPr txBox="1"/>
              <p:nvPr/>
            </p:nvSpPr>
            <p:spPr>
              <a:xfrm>
                <a:off x="8582479" y="836753"/>
                <a:ext cx="5173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3A</a:t>
                </a:r>
                <a:endParaRPr lang="en-US" dirty="0"/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9065011" y="836753"/>
                <a:ext cx="5173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4</a:t>
                </a:r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9547543" y="836753"/>
                <a:ext cx="5173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5A</a:t>
                </a:r>
                <a:endParaRPr lang="en-US" dirty="0"/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10030075" y="836753"/>
                <a:ext cx="5173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6</a:t>
                </a:r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10512607" y="836753"/>
                <a:ext cx="5173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7</a:t>
                </a:r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10995137" y="836753"/>
                <a:ext cx="5173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8</a:t>
                </a:r>
                <a:r>
                  <a:rPr lang="en-US" dirty="0" smtClean="0"/>
                  <a:t>A</a:t>
                </a:r>
                <a:endParaRPr lang="en-US" dirty="0"/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3729392" y="2644685"/>
            <a:ext cx="4867988" cy="369332"/>
            <a:chOff x="3729392" y="2644685"/>
            <a:chExt cx="4867988" cy="369332"/>
          </a:xfrm>
        </p:grpSpPr>
        <p:sp>
          <p:nvSpPr>
            <p:cNvPr id="135" name="TextBox 134"/>
            <p:cNvSpPr txBox="1"/>
            <p:nvPr/>
          </p:nvSpPr>
          <p:spPr>
            <a:xfrm>
              <a:off x="3729392" y="2644685"/>
              <a:ext cx="517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3B</a:t>
              </a:r>
              <a:endParaRPr lang="en-US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212792" y="2644685"/>
              <a:ext cx="517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r>
                <a:rPr lang="en-US" dirty="0"/>
                <a:t>B</a:t>
              </a: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4696192" y="2644685"/>
              <a:ext cx="517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5B</a:t>
              </a:r>
              <a:endParaRPr lang="en-US" dirty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5179592" y="2644685"/>
              <a:ext cx="517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  <a:r>
                <a:rPr lang="en-US" dirty="0"/>
                <a:t>B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5662992" y="2644685"/>
              <a:ext cx="517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7</a:t>
              </a:r>
              <a:r>
                <a:rPr lang="en-US" dirty="0"/>
                <a:t>B</a:t>
              </a: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6146392" y="2644685"/>
              <a:ext cx="517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8</a:t>
              </a:r>
              <a:r>
                <a:rPr lang="en-US" dirty="0"/>
                <a:t>B</a:t>
              </a: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7596592" y="2644685"/>
              <a:ext cx="517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r>
                <a:rPr lang="en-US" dirty="0"/>
                <a:t>B</a:t>
              </a: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8079996" y="2644685"/>
              <a:ext cx="517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2B</a:t>
              </a:r>
              <a:endParaRPr lang="en-US" dirty="0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6629792" y="2644685"/>
              <a:ext cx="517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8</a:t>
              </a:r>
              <a:r>
                <a:rPr lang="en-US" dirty="0"/>
                <a:t>B</a:t>
              </a: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7113192" y="2644685"/>
              <a:ext cx="517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8</a:t>
              </a:r>
              <a:r>
                <a:rPr lang="en-US" dirty="0"/>
                <a:t>B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323512" y="1438825"/>
            <a:ext cx="462927" cy="3554076"/>
            <a:chOff x="2323512" y="1438825"/>
            <a:chExt cx="462927" cy="3554076"/>
          </a:xfrm>
        </p:grpSpPr>
        <p:sp>
          <p:nvSpPr>
            <p:cNvPr id="15" name="TextBox 14"/>
            <p:cNvSpPr txBox="1"/>
            <p:nvPr/>
          </p:nvSpPr>
          <p:spPr>
            <a:xfrm>
              <a:off x="2323512" y="1438825"/>
              <a:ext cx="4629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1</a:t>
              </a: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2323512" y="1969616"/>
              <a:ext cx="4629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2</a:t>
              </a:r>
              <a:endParaRPr lang="en-US" b="1" dirty="0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2323512" y="2500407"/>
              <a:ext cx="4629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3</a:t>
              </a: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2323512" y="3031198"/>
              <a:ext cx="4629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4</a:t>
              </a: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2323512" y="3561989"/>
              <a:ext cx="4629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5</a:t>
              </a: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2323512" y="4092780"/>
              <a:ext cx="4629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6</a:t>
              </a: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2323512" y="4623569"/>
              <a:ext cx="4629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6512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1" grpId="0" animBg="1"/>
      <p:bldP spid="62" grpId="0" animBg="1"/>
      <p:bldP spid="63" grpId="0" animBg="1"/>
      <p:bldP spid="64" grpId="0" animBg="1"/>
      <p:bldP spid="66" grpId="0" animBg="1"/>
      <p:bldP spid="67" grpId="0" animBg="1"/>
      <p:bldP spid="80" grpId="0" animBg="1"/>
      <p:bldP spid="84" grpId="0" animBg="1"/>
      <p:bldP spid="85" grpId="0" animBg="1"/>
      <p:bldP spid="86" grpId="0" animBg="1"/>
      <p:bldP spid="92" grpId="0" animBg="1"/>
      <p:bldP spid="99" grpId="0" animBg="1"/>
      <p:bldP spid="100" grpId="0" animBg="1"/>
      <p:bldP spid="1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3606" y="2584729"/>
            <a:ext cx="8825659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Exit Slip:  Draw the Bohr Model for </a:t>
            </a:r>
            <a:r>
              <a:rPr lang="en-US" b="1" dirty="0" smtClean="0"/>
              <a:t>Oxygen-16. State the number of valence.</a:t>
            </a:r>
            <a:endParaRPr lang="en-US" b="1" dirty="0" smtClean="0"/>
          </a:p>
          <a:p>
            <a:pPr marL="457200" lvl="1" indent="0">
              <a:buNone/>
            </a:pPr>
            <a:endParaRPr lang="en-US" b="1" dirty="0" smtClean="0"/>
          </a:p>
          <a:p>
            <a:pPr marL="457200" lvl="1" indent="0">
              <a:buNone/>
            </a:pPr>
            <a:endParaRPr lang="en-US" b="1" dirty="0" smtClean="0"/>
          </a:p>
          <a:p>
            <a:r>
              <a:rPr lang="en-US" b="1" dirty="0" smtClean="0"/>
              <a:t>What’s </a:t>
            </a:r>
            <a:r>
              <a:rPr lang="en-US" b="1" dirty="0"/>
              <a:t>Due?  (Pending assignments to complete</a:t>
            </a:r>
            <a:r>
              <a:rPr lang="en-US" b="1" dirty="0" smtClean="0"/>
              <a:t>.)</a:t>
            </a:r>
          </a:p>
          <a:p>
            <a:pPr lvl="1"/>
            <a:r>
              <a:rPr lang="en-US" b="1" dirty="0" smtClean="0"/>
              <a:t> Bohr Model Worksheet</a:t>
            </a:r>
          </a:p>
          <a:p>
            <a:r>
              <a:rPr lang="en-US" b="1" dirty="0" smtClean="0"/>
              <a:t>What’s </a:t>
            </a:r>
            <a:r>
              <a:rPr lang="en-US" b="1" dirty="0"/>
              <a:t>Next?  (How to prepare for the next day</a:t>
            </a:r>
            <a:r>
              <a:rPr lang="en-US" b="1" dirty="0" smtClean="0"/>
              <a:t>)</a:t>
            </a:r>
          </a:p>
          <a:p>
            <a:pPr lvl="1"/>
            <a:r>
              <a:rPr lang="en-US" b="1" dirty="0" smtClean="0"/>
              <a:t>Read Holt p84 - 88</a:t>
            </a:r>
          </a:p>
        </p:txBody>
      </p:sp>
    </p:spTree>
    <p:extLst>
      <p:ext uri="{BB962C8B-B14F-4D97-AF65-F5344CB8AC3E}">
        <p14:creationId xmlns:p14="http://schemas.microsoft.com/office/powerpoint/2010/main" val="201327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44061</TotalTime>
  <Words>416</Words>
  <Application>Microsoft Office PowerPoint</Application>
  <PresentationFormat>Widescreen</PresentationFormat>
  <Paragraphs>100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Ion Boardroom</vt:lpstr>
      <vt:lpstr>Equation</vt:lpstr>
      <vt:lpstr>Chemistry – Jan 6, 2020</vt:lpstr>
      <vt:lpstr>Chemistry – Jan 6, 2020</vt:lpstr>
      <vt:lpstr>Review Atomic models</vt:lpstr>
      <vt:lpstr>Bohr Model</vt:lpstr>
      <vt:lpstr>Example</vt:lpstr>
      <vt:lpstr>Valence Electrons / Core Electrons</vt:lpstr>
      <vt:lpstr>PowerPoint Presentation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257</cp:revision>
  <cp:lastPrinted>2018-11-28T11:37:07Z</cp:lastPrinted>
  <dcterms:created xsi:type="dcterms:W3CDTF">2015-08-11T02:33:52Z</dcterms:created>
  <dcterms:modified xsi:type="dcterms:W3CDTF">2020-01-06T19:43:59Z</dcterms:modified>
</cp:coreProperties>
</file>